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Lst>
  <p:notesMasterIdLst>
    <p:notesMasterId r:id="rId16"/>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2" r:id="rId14"/>
    <p:sldId id="271"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Montserrat" pitchFamily="2" charset="77"/>
      <p:regular r:id="rId21"/>
      <p:bold r:id="rId22"/>
      <p:italic r:id="rId23"/>
      <p:boldItalic r:id="rId24"/>
    </p:embeddedFont>
    <p:embeddedFont>
      <p:font typeface="Montserrat ExtraBold" panose="020F0502020204030204" pitchFamily="34" charset="0"/>
      <p:bold r:id="rId25"/>
      <p:italic r:id="rId26"/>
      <p:boldItalic r:id="rId27"/>
    </p:embeddedFont>
    <p:embeddedFont>
      <p:font typeface="Montserrat Medium" panose="020F0502020204030204" pitchFamily="34" charset="0"/>
      <p:regular r:id="rId28"/>
      <p:bold r:id="rId29"/>
      <p:italic r:id="rId30"/>
      <p:boldItalic r:id="rId31"/>
    </p:embeddedFont>
    <p:embeddedFont>
      <p:font typeface="Montserrat SemiBold"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6E012F-6510-44BF-BE81-5A1A07D8646A}">
  <a:tblStyle styleId="{9C6E012F-6510-44BF-BE81-5A1A07D8646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04977F0-E76A-4C7F-87F5-536714186B5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77211"/>
  </p:normalViewPr>
  <p:slideViewPr>
    <p:cSldViewPr snapToGrid="0">
      <p:cViewPr varScale="1">
        <p:scale>
          <a:sx n="124" d="100"/>
          <a:sy n="124" d="100"/>
        </p:scale>
        <p:origin x="193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288977a64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288977a64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2288977a64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2288977a64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agenda as per your course. </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2288977a64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2288977a64_1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bullets as per your course. </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In this section, discuss the structure of the course—exercises, labs, etc.</a:t>
            </a:r>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Also, discuss any resources students will be using.</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288977a64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2288977a64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Optional, because you may already plan to do this in your own materials…</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2288977a64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2288977a64_1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 -- Need bookend -- first and last thing they should see is Pluralsight. </a:t>
            </a: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2288977a64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2288977a64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r>
              <a:rPr lang="en" sz="1100">
                <a:solidFill>
                  <a:srgbClr val="404040"/>
                </a:solidFill>
                <a:latin typeface="Calibri"/>
                <a:ea typeface="Calibri"/>
                <a:cs typeface="Calibri"/>
                <a:sym typeface="Calibri"/>
              </a:rPr>
              <a:t> </a:t>
            </a:r>
            <a:endParaRPr sz="11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title to fit your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2288977a6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22288977a64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to fit you.</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I am </a:t>
            </a:r>
            <a:r>
              <a:rPr lang="en" sz="1100">
                <a:solidFill>
                  <a:srgbClr val="FF0000"/>
                </a:solidFill>
                <a:latin typeface="Calibri"/>
                <a:ea typeface="Calibri"/>
                <a:cs typeface="Calibri"/>
                <a:sym typeface="Calibri"/>
              </a:rPr>
              <a:t>[insert name]</a:t>
            </a:r>
            <a:r>
              <a:rPr lang="en" sz="1100">
                <a:solidFill>
                  <a:srgbClr val="404040"/>
                </a:solidFill>
                <a:latin typeface="Calibri"/>
                <a:ea typeface="Calibri"/>
                <a:cs typeface="Calibri"/>
                <a:sym typeface="Calibri"/>
              </a:rPr>
              <a:t> with DevelopIntelligence. We’re the training partner for </a:t>
            </a:r>
            <a:r>
              <a:rPr lang="en" sz="1100">
                <a:solidFill>
                  <a:srgbClr val="FF0000"/>
                </a:solidFill>
                <a:latin typeface="Calibri"/>
                <a:ea typeface="Calibri"/>
                <a:cs typeface="Calibri"/>
                <a:sym typeface="Calibri"/>
              </a:rPr>
              <a:t>[insert client name]</a:t>
            </a:r>
            <a:r>
              <a:rPr lang="en" sz="1100">
                <a:solidFill>
                  <a:srgbClr val="404040"/>
                </a:solidFill>
                <a:latin typeface="Calibri"/>
                <a:ea typeface="Calibri"/>
                <a:cs typeface="Calibri"/>
                <a:sym typeface="Calibri"/>
              </a:rPr>
              <a:t>. [Provide brief info on your background.]</a:t>
            </a:r>
            <a:endParaRPr/>
          </a:p>
          <a:p>
            <a:pPr marL="0" lvl="0" indent="0" algn="l" rtl="0">
              <a:lnSpc>
                <a:spcPct val="100000"/>
              </a:lnSpc>
              <a:spcBef>
                <a:spcPts val="0"/>
              </a:spcBef>
              <a:spcAft>
                <a:spcPts val="0"/>
              </a:spcAft>
              <a:buSzPts val="1100"/>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2288977a64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2288977a64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r>
              <a:rPr lang="en" sz="1100">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prerequisites to fit your course. Keep it brief.</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Script: </a:t>
            </a:r>
            <a:r>
              <a:rPr lang="en" sz="11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288977a64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2288977a64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1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benefits to fit your course.</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Examples...</a:t>
            </a:r>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You’ll be learning Python so that you can work on XYZ project…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2288977a64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2288977a64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1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100" b="1">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Pluralsight teaches a lot of different tech. If there’s a technology you want to learn and you don’t see it in your company’s learning catalog, let your manager know. We’d be glad to help.”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2288977a64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22288977a64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 sz="11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288977a64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2288977a64_1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100">
                <a:solidFill>
                  <a:schemeClr val="dk1"/>
                </a:solidFill>
                <a:latin typeface="Calibri"/>
                <a:ea typeface="Calibri"/>
                <a:cs typeface="Calibri"/>
                <a:sym typeface="Calibri"/>
              </a:rPr>
            </a:br>
            <a:br>
              <a:rPr lang="en" sz="11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Also, I want to demonstrate the timer and confirm that everyone can see it. EggTimer is a good timer - https://e.ggtimer.com/</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288977a64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22288977a64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objectives to fit your course.</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Use measurable objectives that start with action verbs such as: describe, define, identify, assess, demonstrate, use, utilize. </a:t>
            </a:r>
            <a:r>
              <a:rPr lang="en" sz="1100" u="sng">
                <a:solidFill>
                  <a:schemeClr val="hlink"/>
                </a:solidFill>
                <a:latin typeface="Calibri"/>
                <a:ea typeface="Calibri"/>
                <a:cs typeface="Calibri"/>
                <a:sym typeface="Calibri"/>
                <a:hlinkClick r:id="rId3"/>
              </a:rPr>
              <a:t>https://elearningindustry.com/writing-learning-objectives-for-elearning-what-elearning-professionals-should-know</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x">
  <p:cSld name="Blank_White_3_2">
    <p:bg>
      <p:bgPr>
        <a:solidFill>
          <a:schemeClr val="dk1"/>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p:cSld name="Blank_Black_2">
    <p:bg>
      <p:bgPr>
        <a:solidFill>
          <a:schemeClr val="lt2"/>
        </a:solidFill>
        <a:effectLst/>
      </p:bgPr>
    </p:bg>
    <p:spTree>
      <p:nvGrpSpPr>
        <p:cNvPr id="1" name="Shape 56"/>
        <p:cNvGrpSpPr/>
        <p:nvPr/>
      </p:nvGrpSpPr>
      <p:grpSpPr>
        <a:xfrm>
          <a:off x="0" y="0"/>
          <a:ext cx="0" cy="0"/>
          <a:chOff x="0" y="0"/>
          <a:chExt cx="0" cy="0"/>
        </a:xfrm>
      </p:grpSpPr>
      <p:sp>
        <p:nvSpPr>
          <p:cNvPr id="57" name="Google Shape;57;p16"/>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58" name="Google Shape;58;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9" name="Google Shape;59;p16"/>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5600"/>
              <a:buFont typeface="Montserrat ExtraBold"/>
              <a:buNone/>
              <a:defRPr sz="5600" b="1">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a:endParaRPr/>
          </a:p>
        </p:txBody>
      </p:sp>
      <p:sp>
        <p:nvSpPr>
          <p:cNvPr id="60" name="Google Shape;60;p16"/>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l" rtl="0">
              <a:lnSpc>
                <a:spcPct val="90000"/>
              </a:lnSpc>
              <a:spcBef>
                <a:spcPts val="500"/>
              </a:spcBef>
              <a:spcAft>
                <a:spcPts val="0"/>
              </a:spcAft>
              <a:buSzPts val="1600"/>
              <a:buNone/>
              <a:defRPr/>
            </a:lvl2pPr>
            <a:lvl3pPr lvl="2" algn="l" rtl="0">
              <a:lnSpc>
                <a:spcPct val="90000"/>
              </a:lnSpc>
              <a:spcBef>
                <a:spcPts val="500"/>
              </a:spcBef>
              <a:spcAft>
                <a:spcPts val="0"/>
              </a:spcAft>
              <a:buSzPts val="14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800"/>
              <a:buNone/>
              <a:defRPr/>
            </a:lvl6pPr>
            <a:lvl7pPr lvl="6" algn="l" rtl="0">
              <a:lnSpc>
                <a:spcPct val="90000"/>
              </a:lnSpc>
              <a:spcBef>
                <a:spcPts val="500"/>
              </a:spcBef>
              <a:spcAft>
                <a:spcPts val="0"/>
              </a:spcAft>
              <a:buSzPts val="1800"/>
              <a:buNone/>
              <a:defRPr/>
            </a:lvl7pPr>
            <a:lvl8pPr lvl="7" algn="l" rtl="0">
              <a:lnSpc>
                <a:spcPct val="90000"/>
              </a:lnSpc>
              <a:spcBef>
                <a:spcPts val="500"/>
              </a:spcBef>
              <a:spcAft>
                <a:spcPts val="0"/>
              </a:spcAft>
              <a:buSzPts val="1800"/>
              <a:buNone/>
              <a:defRPr/>
            </a:lvl8pPr>
            <a:lvl9pPr lvl="8" algn="l" rtl="0">
              <a:lnSpc>
                <a:spcPct val="90000"/>
              </a:lnSpc>
              <a:spcBef>
                <a:spcPts val="500"/>
              </a:spcBef>
              <a:spcAft>
                <a:spcPts val="0"/>
              </a:spcAft>
              <a:buSzPts val="1800"/>
              <a:buNone/>
              <a:defRPr/>
            </a:lvl9pPr>
          </a:lstStyle>
          <a:p>
            <a:endParaRPr/>
          </a:p>
        </p:txBody>
      </p:sp>
      <p:sp>
        <p:nvSpPr>
          <p:cNvPr id="61" name="Google Shape;61;p16"/>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6"/>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63" name="Google Shape;63;p16"/>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4">
  <p:cSld name="Content_2_Columns_Pink_2">
    <p:bg>
      <p:bgPr>
        <a:solidFill>
          <a:schemeClr val="lt2"/>
        </a:solidFill>
        <a:effectLst/>
      </p:bgPr>
    </p:bg>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6" name="Google Shape;66;p17"/>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2"/>
              </a:buClr>
              <a:buSzPts val="1800"/>
              <a:buChar char="•"/>
              <a:defRPr>
                <a:solidFill>
                  <a:schemeClr val="dk2"/>
                </a:solidFill>
              </a:defRPr>
            </a:lvl6pPr>
            <a:lvl7pPr marL="3200400" lvl="6" indent="-342900" algn="l" rtl="0">
              <a:lnSpc>
                <a:spcPct val="90000"/>
              </a:lnSpc>
              <a:spcBef>
                <a:spcPts val="500"/>
              </a:spcBef>
              <a:spcAft>
                <a:spcPts val="0"/>
              </a:spcAft>
              <a:buClr>
                <a:schemeClr val="dk2"/>
              </a:buClr>
              <a:buSzPts val="1800"/>
              <a:buChar char="•"/>
              <a:defRPr>
                <a:solidFill>
                  <a:schemeClr val="dk2"/>
                </a:solidFill>
              </a:defRPr>
            </a:lvl7pPr>
            <a:lvl8pPr marL="3657600" lvl="7" indent="-342900" algn="l" rtl="0">
              <a:lnSpc>
                <a:spcPct val="90000"/>
              </a:lnSpc>
              <a:spcBef>
                <a:spcPts val="500"/>
              </a:spcBef>
              <a:spcAft>
                <a:spcPts val="0"/>
              </a:spcAft>
              <a:buClr>
                <a:schemeClr val="dk2"/>
              </a:buClr>
              <a:buSzPts val="1800"/>
              <a:buChar char="•"/>
              <a:defRPr>
                <a:solidFill>
                  <a:schemeClr val="dk2"/>
                </a:solidFill>
              </a:defRPr>
            </a:lvl8pPr>
            <a:lvl9pPr marL="4114800" lvl="8" indent="-342900" algn="l" rtl="0">
              <a:lnSpc>
                <a:spcPct val="90000"/>
              </a:lnSpc>
              <a:spcBef>
                <a:spcPts val="500"/>
              </a:spcBef>
              <a:spcAft>
                <a:spcPts val="0"/>
              </a:spcAft>
              <a:buClr>
                <a:schemeClr val="dk2"/>
              </a:buClr>
              <a:buSzPts val="1800"/>
              <a:buChar char="•"/>
              <a:defRPr>
                <a:solidFill>
                  <a:schemeClr val="dk2"/>
                </a:solidFill>
              </a:defRPr>
            </a:lvl9pPr>
          </a:lstStyle>
          <a:p>
            <a:endParaRPr/>
          </a:p>
        </p:txBody>
      </p:sp>
      <p:sp>
        <p:nvSpPr>
          <p:cNvPr id="67" name="Google Shape;67;p1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2500"/>
              <a:buFont typeface="Montserrat ExtraBold"/>
              <a:buNone/>
              <a:defRPr sz="25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 name="Google Shape;68;p17"/>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69" name="Google Shape;69;p17"/>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
        <p:nvSpPr>
          <p:cNvPr id="70" name="Google Shape;70;p17"/>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4-dark">
  <p:cSld name="Content_2_Columns_Pink_2_1">
    <p:bg>
      <p:bgPr>
        <a:solidFill>
          <a:schemeClr val="dk1"/>
        </a:solidFill>
        <a:effectLst/>
      </p:bgPr>
    </p:bg>
    <p:spTree>
      <p:nvGrpSpPr>
        <p:cNvPr id="1" name="Shape 71"/>
        <p:cNvGrpSpPr/>
        <p:nvPr/>
      </p:nvGrpSpPr>
      <p:grpSpPr>
        <a:xfrm>
          <a:off x="0" y="0"/>
          <a:ext cx="0" cy="0"/>
          <a:chOff x="0" y="0"/>
          <a:chExt cx="0" cy="0"/>
        </a:xfrm>
      </p:grpSpPr>
      <p:pic>
        <p:nvPicPr>
          <p:cNvPr id="72" name="Google Shape;72;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3" name="Google Shape;73;p18"/>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74" name="Google Shape;74;p1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500"/>
              <a:buFont typeface="Montserrat ExtraBold"/>
              <a:buNone/>
              <a:defRPr sz="25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400"/>
              <a:buNone/>
              <a:defRPr>
                <a:solidFill>
                  <a:schemeClr val="lt1"/>
                </a:solidFill>
              </a:defRPr>
            </a:lvl2pPr>
            <a:lvl3pPr lvl="2" algn="l" rtl="0">
              <a:lnSpc>
                <a:spcPct val="100000"/>
              </a:lnSpc>
              <a:spcBef>
                <a:spcPts val="0"/>
              </a:spcBef>
              <a:spcAft>
                <a:spcPts val="0"/>
              </a:spcAft>
              <a:buClr>
                <a:schemeClr val="lt1"/>
              </a:buClr>
              <a:buSzPts val="1400"/>
              <a:buNone/>
              <a:defRPr>
                <a:solidFill>
                  <a:schemeClr val="lt1"/>
                </a:solidFill>
              </a:defRPr>
            </a:lvl3pPr>
            <a:lvl4pPr lvl="3" algn="l" rtl="0">
              <a:lnSpc>
                <a:spcPct val="100000"/>
              </a:lnSpc>
              <a:spcBef>
                <a:spcPts val="0"/>
              </a:spcBef>
              <a:spcAft>
                <a:spcPts val="0"/>
              </a:spcAft>
              <a:buClr>
                <a:schemeClr val="lt1"/>
              </a:buClr>
              <a:buSzPts val="1400"/>
              <a:buNone/>
              <a:defRPr>
                <a:solidFill>
                  <a:schemeClr val="lt1"/>
                </a:solidFill>
              </a:defRPr>
            </a:lvl4pPr>
            <a:lvl5pPr lvl="4" algn="l" rtl="0">
              <a:lnSpc>
                <a:spcPct val="100000"/>
              </a:lnSpc>
              <a:spcBef>
                <a:spcPts val="0"/>
              </a:spcBef>
              <a:spcAft>
                <a:spcPts val="0"/>
              </a:spcAft>
              <a:buClr>
                <a:schemeClr val="lt1"/>
              </a:buClr>
              <a:buSzPts val="1400"/>
              <a:buNone/>
              <a:defRPr>
                <a:solidFill>
                  <a:schemeClr val="lt1"/>
                </a:solidFill>
              </a:defRPr>
            </a:lvl5pPr>
            <a:lvl6pPr lvl="5" algn="l" rtl="0">
              <a:lnSpc>
                <a:spcPct val="100000"/>
              </a:lnSpc>
              <a:spcBef>
                <a:spcPts val="0"/>
              </a:spcBef>
              <a:spcAft>
                <a:spcPts val="0"/>
              </a:spcAft>
              <a:buClr>
                <a:schemeClr val="lt1"/>
              </a:buClr>
              <a:buSzPts val="1400"/>
              <a:buNone/>
              <a:defRPr>
                <a:solidFill>
                  <a:schemeClr val="lt1"/>
                </a:solidFill>
              </a:defRPr>
            </a:lvl6pPr>
            <a:lvl7pPr lvl="6" algn="l" rtl="0">
              <a:lnSpc>
                <a:spcPct val="100000"/>
              </a:lnSpc>
              <a:spcBef>
                <a:spcPts val="0"/>
              </a:spcBef>
              <a:spcAft>
                <a:spcPts val="0"/>
              </a:spcAft>
              <a:buClr>
                <a:schemeClr val="lt1"/>
              </a:buClr>
              <a:buSzPts val="1400"/>
              <a:buNone/>
              <a:defRPr>
                <a:solidFill>
                  <a:schemeClr val="lt1"/>
                </a:solidFill>
              </a:defRPr>
            </a:lvl7pPr>
            <a:lvl8pPr lvl="7" algn="l" rtl="0">
              <a:lnSpc>
                <a:spcPct val="100000"/>
              </a:lnSpc>
              <a:spcBef>
                <a:spcPts val="0"/>
              </a:spcBef>
              <a:spcAft>
                <a:spcPts val="0"/>
              </a:spcAft>
              <a:buClr>
                <a:schemeClr val="lt1"/>
              </a:buClr>
              <a:buSzPts val="1400"/>
              <a:buNone/>
              <a:defRPr>
                <a:solidFill>
                  <a:schemeClr val="lt1"/>
                </a:solidFill>
              </a:defRPr>
            </a:lvl8pPr>
            <a:lvl9pPr lvl="8" algn="l"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5" name="Google Shape;75;p18"/>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8"/>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77" name="Google Shape;77;p18"/>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dark">
  <p:cSld name="Agenda_Black_1">
    <p:bg>
      <p:bgPr>
        <a:solidFill>
          <a:schemeClr val="dk1"/>
        </a:solidFill>
        <a:effectLst/>
      </p:bgPr>
    </p:bg>
    <p:spTree>
      <p:nvGrpSpPr>
        <p:cNvPr id="1" name="Shape 78"/>
        <p:cNvGrpSpPr/>
        <p:nvPr/>
      </p:nvGrpSpPr>
      <p:grpSpPr>
        <a:xfrm>
          <a:off x="0" y="0"/>
          <a:ext cx="0" cy="0"/>
          <a:chOff x="0" y="0"/>
          <a:chExt cx="0" cy="0"/>
        </a:xfrm>
      </p:grpSpPr>
      <p:sp>
        <p:nvSpPr>
          <p:cNvPr id="79" name="Google Shape;79;p19"/>
          <p:cNvSpPr txBox="1"/>
          <p:nvPr/>
        </p:nvSpPr>
        <p:spPr>
          <a:xfrm>
            <a:off x="2291678" y="411349"/>
            <a:ext cx="2166600" cy="567600"/>
          </a:xfrm>
          <a:prstGeom prst="rect">
            <a:avLst/>
          </a:prstGeom>
          <a:noFill/>
          <a:ln>
            <a:noFill/>
          </a:ln>
        </p:spPr>
        <p:txBody>
          <a:bodyPr spcFirstLastPara="1" wrap="square" lIns="45725" tIns="45725" rIns="45725" bIns="45725" anchor="ctr" anchorCtr="0">
            <a:noAutofit/>
          </a:bodyPr>
          <a:lstStyle/>
          <a:p>
            <a:pPr marL="50800" marR="0" lvl="0" indent="-50800" algn="l" rtl="0">
              <a:lnSpc>
                <a:spcPct val="100000"/>
              </a:lnSpc>
              <a:spcBef>
                <a:spcPts val="0"/>
              </a:spcBef>
              <a:spcAft>
                <a:spcPts val="0"/>
              </a:spcAft>
              <a:buClr>
                <a:schemeClr val="lt1"/>
              </a:buClr>
              <a:buSzPts val="800"/>
              <a:buFont typeface="Montserrat ExtraBold"/>
              <a:buChar char=" "/>
            </a:pPr>
            <a:r>
              <a:rPr lang="en" sz="3200" b="1" i="0" u="none" strike="noStrike" cap="none">
                <a:solidFill>
                  <a:schemeClr val="lt1"/>
                </a:solidFill>
                <a:latin typeface="Montserrat ExtraBold"/>
                <a:ea typeface="Montserrat ExtraBold"/>
                <a:cs typeface="Montserrat ExtraBold"/>
                <a:sym typeface="Montserrat ExtraBold"/>
              </a:rPr>
              <a:t>Agenda</a:t>
            </a:r>
            <a:endParaRPr sz="1100" b="1" i="0" u="none" strike="noStrike" cap="none">
              <a:solidFill>
                <a:schemeClr val="lt1"/>
              </a:solidFill>
              <a:latin typeface="Montserrat ExtraBold"/>
              <a:ea typeface="Montserrat ExtraBold"/>
              <a:cs typeface="Montserrat ExtraBold"/>
              <a:sym typeface="Montserrat ExtraBold"/>
            </a:endParaRPr>
          </a:p>
        </p:txBody>
      </p:sp>
      <p:sp>
        <p:nvSpPr>
          <p:cNvPr id="80" name="Google Shape;80;p1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999999"/>
                </a:solidFill>
                <a:latin typeface="Montserrat Medium"/>
                <a:ea typeface="Montserrat Medium"/>
                <a:cs typeface="Montserrat Medium"/>
                <a:sym typeface="Montserrat Medium"/>
              </a:rPr>
              <a:t>Proprietary and confidential</a:t>
            </a:r>
            <a:endParaRPr sz="600" b="0" i="1" u="none" strike="noStrike" cap="none">
              <a:solidFill>
                <a:srgbClr val="999999"/>
              </a:solidFill>
              <a:latin typeface="Montserrat Medium"/>
              <a:ea typeface="Montserrat Medium"/>
              <a:cs typeface="Montserrat Medium"/>
              <a:sym typeface="Montserrat Medium"/>
            </a:endParaRPr>
          </a:p>
        </p:txBody>
      </p:sp>
      <p:pic>
        <p:nvPicPr>
          <p:cNvPr id="81" name="Google Shape;81;p19"/>
          <p:cNvPicPr preferRelativeResize="0"/>
          <p:nvPr/>
        </p:nvPicPr>
        <p:blipFill rotWithShape="1">
          <a:blip r:embed="rId2">
            <a:alphaModFix/>
          </a:blip>
          <a:srcRect l="42155" r="6491"/>
          <a:stretch/>
        </p:blipFill>
        <p:spPr>
          <a:xfrm>
            <a:off x="0" y="0"/>
            <a:ext cx="1782900" cy="5143499"/>
          </a:xfrm>
          <a:prstGeom prst="rect">
            <a:avLst/>
          </a:prstGeom>
          <a:noFill/>
          <a:ln>
            <a:noFill/>
          </a:ln>
        </p:spPr>
      </p:pic>
      <p:pic>
        <p:nvPicPr>
          <p:cNvPr id="82" name="Google Shape;82;p19"/>
          <p:cNvPicPr preferRelativeResize="0"/>
          <p:nvPr/>
        </p:nvPicPr>
        <p:blipFill rotWithShape="1">
          <a:blip r:embed="rId3">
            <a:alphaModFix/>
          </a:blip>
          <a:srcRect/>
          <a:stretch/>
        </p:blipFill>
        <p:spPr>
          <a:xfrm>
            <a:off x="6022401" y="3740850"/>
            <a:ext cx="1257300" cy="828675"/>
          </a:xfrm>
          <a:prstGeom prst="rect">
            <a:avLst/>
          </a:prstGeom>
          <a:noFill/>
          <a:ln>
            <a:noFill/>
          </a:ln>
        </p:spPr>
      </p:pic>
      <p:pic>
        <p:nvPicPr>
          <p:cNvPr id="83" name="Google Shape;83;p19"/>
          <p:cNvPicPr preferRelativeResize="0"/>
          <p:nvPr/>
        </p:nvPicPr>
        <p:blipFill rotWithShape="1">
          <a:blip r:embed="rId4">
            <a:alphaModFix/>
          </a:blip>
          <a:srcRect/>
          <a:stretch/>
        </p:blipFill>
        <p:spPr>
          <a:xfrm>
            <a:off x="7885775" y="1647826"/>
            <a:ext cx="809625" cy="800100"/>
          </a:xfrm>
          <a:prstGeom prst="rect">
            <a:avLst/>
          </a:prstGeom>
          <a:noFill/>
          <a:ln>
            <a:noFill/>
          </a:ln>
        </p:spPr>
      </p:pic>
      <p:pic>
        <p:nvPicPr>
          <p:cNvPr id="84" name="Google Shape;84;p19"/>
          <p:cNvPicPr preferRelativeResize="0"/>
          <p:nvPr/>
        </p:nvPicPr>
        <p:blipFill rotWithShape="1">
          <a:blip r:embed="rId5">
            <a:alphaModFix/>
          </a:blip>
          <a:srcRect/>
          <a:stretch/>
        </p:blipFill>
        <p:spPr>
          <a:xfrm>
            <a:off x="7581901" y="3952875"/>
            <a:ext cx="1676400" cy="1447800"/>
          </a:xfrm>
          <a:prstGeom prst="rect">
            <a:avLst/>
          </a:prstGeom>
          <a:noFill/>
          <a:ln>
            <a:noFill/>
          </a:ln>
        </p:spPr>
      </p:pic>
      <p:pic>
        <p:nvPicPr>
          <p:cNvPr id="85" name="Google Shape;85;p19"/>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ure2-dark">
  <p:cSld name="CUSTOM_1_1_1_1">
    <p:spTree>
      <p:nvGrpSpPr>
        <p:cNvPr id="1"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a:stretch/>
        </p:blipFill>
        <p:spPr>
          <a:xfrm>
            <a:off x="0" y="0"/>
            <a:ext cx="9144000" cy="5143505"/>
          </a:xfrm>
          <a:prstGeom prst="rect">
            <a:avLst/>
          </a:prstGeom>
          <a:noFill/>
          <a:ln>
            <a:noFill/>
          </a:ln>
        </p:spPr>
      </p:pic>
      <p:pic>
        <p:nvPicPr>
          <p:cNvPr id="88" name="Google Shape;88;p20"/>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9" name="Google Shape;89;p20"/>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90" name="Google Shape;90;p20"/>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91" name="Google Shape;91;p20"/>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92" name="Google Shape;92;p20"/>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5" Type="http://schemas.openxmlformats.org/officeDocument/2006/relationships/image" Target="../media/image18.jp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3.jpg"/><Relationship Id="rId19" Type="http://schemas.openxmlformats.org/officeDocument/2006/relationships/image" Target="../media/image32.png"/><Relationship Id="rId31" Type="http://schemas.openxmlformats.org/officeDocument/2006/relationships/image" Target="../media/image44.jp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8" Type="http://schemas.openxmlformats.org/officeDocument/2006/relationships/image" Target="../media/image21.pn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56.jpg"/><Relationship Id="rId4" Type="http://schemas.openxmlformats.org/officeDocument/2006/relationships/image" Target="../media/image5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0"/>
          <p:cNvPicPr preferRelativeResize="0"/>
          <p:nvPr/>
        </p:nvPicPr>
        <p:blipFill rotWithShape="1">
          <a:blip r:embed="rId3">
            <a:alphaModFix/>
          </a:blip>
          <a:srcRect/>
          <a:stretch/>
        </p:blipFill>
        <p:spPr>
          <a:xfrm>
            <a:off x="1653383" y="1522250"/>
            <a:ext cx="6017250" cy="176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1"/>
        <p:cNvGrpSpPr/>
        <p:nvPr/>
      </p:nvGrpSpPr>
      <p:grpSpPr>
        <a:xfrm>
          <a:off x="0" y="0"/>
          <a:ext cx="0" cy="0"/>
          <a:chOff x="0" y="0"/>
          <a:chExt cx="0" cy="0"/>
        </a:xfrm>
      </p:grpSpPr>
      <p:sp>
        <p:nvSpPr>
          <p:cNvPr id="452" name="Google Shape;452;p59"/>
          <p:cNvSpPr txBox="1"/>
          <p:nvPr/>
        </p:nvSpPr>
        <p:spPr>
          <a:xfrm>
            <a:off x="2451054" y="1332134"/>
            <a:ext cx="6350046" cy="3123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1000"/>
              </a:spcBef>
              <a:spcAft>
                <a:spcPts val="0"/>
              </a:spcAft>
              <a:buClr>
                <a:schemeClr val="accent1"/>
              </a:buClr>
              <a:buSzPts val="1600"/>
              <a:buFont typeface="Arial"/>
              <a:buChar char="•"/>
            </a:pPr>
            <a:r>
              <a:rPr lang="en-CA" sz="1600" b="0" i="0" u="none" strike="noStrike" cap="none" dirty="0">
                <a:solidFill>
                  <a:schemeClr val="lt1"/>
                </a:solidFill>
                <a:latin typeface="Arial"/>
                <a:ea typeface="Arial"/>
                <a:cs typeface="Arial"/>
                <a:sym typeface="Arial"/>
              </a:rPr>
              <a:t>Introduction to Fundamentals (Deep Learning)</a:t>
            </a:r>
          </a:p>
          <a:p>
            <a:pPr marL="285750" lvl="6" indent="-285750">
              <a:spcBef>
                <a:spcPts val="1000"/>
              </a:spcBef>
              <a:buClr>
                <a:schemeClr val="accent1"/>
              </a:buClr>
              <a:buSzPts val="1600"/>
              <a:buFont typeface="Arial"/>
              <a:buChar char="•"/>
            </a:pPr>
            <a:r>
              <a:rPr lang="en-CA" sz="1600" b="0" i="0" u="none" strike="noStrike" cap="none" dirty="0">
                <a:solidFill>
                  <a:schemeClr val="lt1"/>
                </a:solidFill>
                <a:latin typeface="Arial"/>
                <a:ea typeface="Arial"/>
                <a:cs typeface="Arial"/>
                <a:sym typeface="Arial"/>
              </a:rPr>
              <a:t>Generative Models  (VAU, GANs)</a:t>
            </a:r>
          </a:p>
          <a:p>
            <a:pPr marL="285750" lvl="6" indent="-285750">
              <a:spcBef>
                <a:spcPts val="1000"/>
              </a:spcBef>
              <a:buClr>
                <a:schemeClr val="accent1"/>
              </a:buClr>
              <a:buSzPts val="1600"/>
              <a:buFont typeface="Arial"/>
              <a:buChar char="•"/>
            </a:pPr>
            <a:r>
              <a:rPr lang="en-CA" sz="1600" b="0" i="0" u="none" strike="noStrike" cap="none" dirty="0">
                <a:solidFill>
                  <a:schemeClr val="lt1"/>
                </a:solidFill>
                <a:latin typeface="Arial"/>
                <a:ea typeface="Arial"/>
                <a:cs typeface="Arial"/>
                <a:sym typeface="Arial"/>
              </a:rPr>
              <a:t>Practical Applications (NLP focused)</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0"/>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 dirty="0"/>
              <a:t>You’ll have a copy of all the course materials shortly</a:t>
            </a:r>
            <a:endParaRPr dirty="0"/>
          </a:p>
          <a:p>
            <a:pPr marL="914400" lvl="1" indent="-330200" algn="l" rtl="0">
              <a:lnSpc>
                <a:spcPct val="90000"/>
              </a:lnSpc>
              <a:spcBef>
                <a:spcPts val="500"/>
              </a:spcBef>
              <a:spcAft>
                <a:spcPts val="0"/>
              </a:spcAft>
              <a:buSzPts val="1600"/>
              <a:buChar char="◦"/>
            </a:pPr>
            <a:r>
              <a:rPr lang="en" dirty="0"/>
              <a:t>We’ll be using </a:t>
            </a:r>
            <a:r>
              <a:rPr lang="en" dirty="0" err="1"/>
              <a:t>Jupyter</a:t>
            </a:r>
            <a:r>
              <a:rPr lang="en" dirty="0"/>
              <a:t> notebooks/VSC</a:t>
            </a:r>
            <a:endParaRPr dirty="0"/>
          </a:p>
          <a:p>
            <a:pPr marL="914400" lvl="1" indent="-228600" algn="l" rtl="0">
              <a:lnSpc>
                <a:spcPct val="90000"/>
              </a:lnSpc>
              <a:spcBef>
                <a:spcPts val="500"/>
              </a:spcBef>
              <a:spcAft>
                <a:spcPts val="0"/>
              </a:spcAft>
              <a:buSzPts val="1600"/>
              <a:buNone/>
            </a:pPr>
            <a:endParaRPr dirty="0"/>
          </a:p>
          <a:p>
            <a:pPr marL="457200" lvl="0" indent="-342900" algn="l" rtl="0">
              <a:lnSpc>
                <a:spcPct val="90000"/>
              </a:lnSpc>
              <a:spcBef>
                <a:spcPts val="1000"/>
              </a:spcBef>
              <a:spcAft>
                <a:spcPts val="0"/>
              </a:spcAft>
              <a:buClr>
                <a:schemeClr val="dk2"/>
              </a:buClr>
              <a:buSzPts val="1800"/>
              <a:buChar char="•"/>
            </a:pPr>
            <a:r>
              <a:rPr lang="en" dirty="0"/>
              <a:t>You’ll be following along in the notebook and..</a:t>
            </a:r>
            <a:endParaRPr dirty="0"/>
          </a:p>
          <a:p>
            <a:pPr marL="914400" lvl="1" indent="-330200" algn="l" rtl="0">
              <a:lnSpc>
                <a:spcPct val="90000"/>
              </a:lnSpc>
              <a:spcBef>
                <a:spcPts val="500"/>
              </a:spcBef>
              <a:spcAft>
                <a:spcPts val="0"/>
              </a:spcAft>
              <a:buSzPts val="1600"/>
              <a:buChar char="◦"/>
            </a:pPr>
            <a:r>
              <a:rPr lang="en" dirty="0"/>
              <a:t>doing coding exercises/labs inside the notebook as well</a:t>
            </a:r>
            <a:endParaRPr dirty="0"/>
          </a:p>
        </p:txBody>
      </p:sp>
      <p:sp>
        <p:nvSpPr>
          <p:cNvPr id="458" name="Google Shape;458;p60"/>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How we’re going to work together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1"/>
          <p:cNvSpPr txBox="1">
            <a:spLocks noGrp="1"/>
          </p:cNvSpPr>
          <p:nvPr>
            <p:ph type="body" idx="1"/>
          </p:nvPr>
        </p:nvSpPr>
        <p:spPr>
          <a:xfrm>
            <a:off x="5413676" y="1342525"/>
            <a:ext cx="29238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 dirty="0"/>
              <a:t>Job title?</a:t>
            </a:r>
            <a:endParaRPr dirty="0"/>
          </a:p>
          <a:p>
            <a:pPr marL="457200" lvl="0" indent="-342900" algn="l" rtl="0">
              <a:lnSpc>
                <a:spcPct val="90000"/>
              </a:lnSpc>
              <a:spcBef>
                <a:spcPts val="1000"/>
              </a:spcBef>
              <a:spcAft>
                <a:spcPts val="0"/>
              </a:spcAft>
              <a:buClr>
                <a:schemeClr val="dk2"/>
              </a:buClr>
              <a:buSzPts val="1800"/>
              <a:buChar char="•"/>
            </a:pPr>
            <a:r>
              <a:rPr lang="en" dirty="0"/>
              <a:t>Where are you based?</a:t>
            </a:r>
            <a:endParaRPr dirty="0"/>
          </a:p>
          <a:p>
            <a:pPr marL="457200" lvl="0" indent="-342900" algn="l" rtl="0">
              <a:lnSpc>
                <a:spcPct val="90000"/>
              </a:lnSpc>
              <a:spcBef>
                <a:spcPts val="1000"/>
              </a:spcBef>
              <a:spcAft>
                <a:spcPts val="0"/>
              </a:spcAft>
              <a:buClr>
                <a:schemeClr val="dk2"/>
              </a:buClr>
              <a:buSzPts val="1800"/>
              <a:buChar char="•"/>
            </a:pPr>
            <a:r>
              <a:rPr lang="en" dirty="0"/>
              <a:t>What is your related experience, if any?</a:t>
            </a:r>
            <a:endParaRPr dirty="0"/>
          </a:p>
          <a:p>
            <a:pPr marL="457200" lvl="0" indent="-342900" algn="l" rtl="0">
              <a:lnSpc>
                <a:spcPct val="90000"/>
              </a:lnSpc>
              <a:spcBef>
                <a:spcPts val="1000"/>
              </a:spcBef>
              <a:spcAft>
                <a:spcPts val="0"/>
              </a:spcAft>
              <a:buClr>
                <a:schemeClr val="dk2"/>
              </a:buClr>
              <a:buSzPts val="1800"/>
              <a:buChar char="•"/>
            </a:pPr>
            <a:r>
              <a:rPr lang="en" dirty="0"/>
              <a:t>Fun fact?</a:t>
            </a:r>
            <a:endParaRPr dirty="0"/>
          </a:p>
        </p:txBody>
      </p:sp>
      <p:sp>
        <p:nvSpPr>
          <p:cNvPr id="464" name="Google Shape;464;p61"/>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2500"/>
              <a:buNone/>
            </a:pPr>
            <a:r>
              <a:rPr lang="en"/>
              <a:t>Student Instructions</a:t>
            </a:r>
            <a:endParaRPr/>
          </a:p>
        </p:txBody>
      </p:sp>
      <p:pic>
        <p:nvPicPr>
          <p:cNvPr id="465" name="Google Shape;465;p61"/>
          <p:cNvPicPr preferRelativeResize="0"/>
          <p:nvPr/>
        </p:nvPicPr>
        <p:blipFill rotWithShape="1">
          <a:blip r:embed="rId3">
            <a:alphaModFix/>
          </a:blip>
          <a:srcRect/>
          <a:stretch/>
        </p:blipFill>
        <p:spPr>
          <a:xfrm rot="300002">
            <a:off x="654935" y="-124945"/>
            <a:ext cx="4667834" cy="4629779"/>
          </a:xfrm>
          <a:prstGeom prst="rect">
            <a:avLst/>
          </a:prstGeom>
          <a:noFill/>
          <a:ln>
            <a:noFill/>
          </a:ln>
        </p:spPr>
      </p:pic>
      <p:sp>
        <p:nvSpPr>
          <p:cNvPr id="466" name="Google Shape;466;p61"/>
          <p:cNvSpPr txBox="1"/>
          <p:nvPr/>
        </p:nvSpPr>
        <p:spPr>
          <a:xfrm rot="360355">
            <a:off x="958466" y="3221891"/>
            <a:ext cx="3864094" cy="523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500"/>
              <a:buFont typeface="Montserrat ExtraBold"/>
              <a:buNone/>
            </a:pPr>
            <a:r>
              <a:rPr lang="en" sz="2500" b="1" i="0" u="none" strike="noStrike" cap="none" dirty="0">
                <a:solidFill>
                  <a:schemeClr val="dk1"/>
                </a:solidFill>
                <a:latin typeface="Montserrat ExtraBold"/>
                <a:ea typeface="Montserrat ExtraBold"/>
                <a:cs typeface="Montserrat ExtraBold"/>
                <a:sym typeface="Montserrat ExtraBold"/>
              </a:rPr>
              <a:t>Your name?</a:t>
            </a:r>
            <a:endParaRPr dirty="0"/>
          </a:p>
          <a:p>
            <a:pPr marL="0" marR="0" lvl="0" indent="0" algn="ctr" rtl="0">
              <a:lnSpc>
                <a:spcPct val="90000"/>
              </a:lnSpc>
              <a:spcBef>
                <a:spcPts val="0"/>
              </a:spcBef>
              <a:spcAft>
                <a:spcPts val="0"/>
              </a:spcAft>
              <a:buClr>
                <a:schemeClr val="dk1"/>
              </a:buClr>
              <a:buSzPts val="2500"/>
              <a:buFont typeface="Montserrat ExtraBold"/>
              <a:buNone/>
            </a:pPr>
            <a:r>
              <a:rPr lang="en" sz="2500" b="1" i="0" u="none" strike="noStrike" cap="none" dirty="0">
                <a:solidFill>
                  <a:schemeClr val="accent1"/>
                </a:solidFill>
                <a:latin typeface="Montserrat ExtraBold"/>
                <a:ea typeface="Montserrat ExtraBold"/>
                <a:cs typeface="Montserrat ExtraBold"/>
                <a:sym typeface="Montserrat ExtraBold"/>
              </a:rPr>
              <a:t>And preferred pronouns?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9810EB-AF5D-AC45-ABAB-D72AB2864697}"/>
              </a:ext>
            </a:extLst>
          </p:cNvPr>
          <p:cNvSpPr>
            <a:spLocks noGrp="1"/>
          </p:cNvSpPr>
          <p:nvPr>
            <p:ph type="body" idx="1"/>
          </p:nvPr>
        </p:nvSpPr>
        <p:spPr/>
        <p:txBody>
          <a:bodyPr/>
          <a:lstStyle/>
          <a:p>
            <a:r>
              <a:rPr lang="en-US" dirty="0"/>
              <a:t>Download repo from here: </a:t>
            </a:r>
          </a:p>
          <a:p>
            <a:pPr lvl="1"/>
            <a:r>
              <a:rPr lang="en-US" dirty="0"/>
              <a:t>https://</a:t>
            </a:r>
            <a:r>
              <a:rPr lang="en-US" dirty="0" err="1"/>
              <a:t>github.com</a:t>
            </a:r>
            <a:r>
              <a:rPr lang="en-US" dirty="0"/>
              <a:t>/</a:t>
            </a:r>
            <a:r>
              <a:rPr lang="en-US" dirty="0" err="1"/>
              <a:t>MoriZi</a:t>
            </a:r>
            <a:r>
              <a:rPr lang="en-US" dirty="0"/>
              <a:t>/Introduction-to-Generative-AI</a:t>
            </a:r>
          </a:p>
        </p:txBody>
      </p:sp>
      <p:sp>
        <p:nvSpPr>
          <p:cNvPr id="3" name="Title 2">
            <a:extLst>
              <a:ext uri="{FF2B5EF4-FFF2-40B4-BE49-F238E27FC236}">
                <a16:creationId xmlns:a16="http://schemas.microsoft.com/office/drawing/2014/main" id="{7A3629C8-4D88-A943-4D54-ADB3D24FF65C}"/>
              </a:ext>
            </a:extLst>
          </p:cNvPr>
          <p:cNvSpPr>
            <a:spLocks noGrp="1"/>
          </p:cNvSpPr>
          <p:nvPr>
            <p:ph type="title"/>
          </p:nvPr>
        </p:nvSpPr>
        <p:spPr/>
        <p:txBody>
          <a:bodyPr/>
          <a:lstStyle/>
          <a:p>
            <a:r>
              <a:rPr lang="en-US" dirty="0"/>
              <a:t>Set up the environment</a:t>
            </a:r>
          </a:p>
        </p:txBody>
      </p:sp>
    </p:spTree>
    <p:extLst>
      <p:ext uri="{BB962C8B-B14F-4D97-AF65-F5344CB8AC3E}">
        <p14:creationId xmlns:p14="http://schemas.microsoft.com/office/powerpoint/2010/main" val="1109321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2"/>
          <p:cNvSpPr txBox="1">
            <a:spLocks noGrp="1"/>
          </p:cNvSpPr>
          <p:nvPr>
            <p:ph type="title" idx="4294967295"/>
          </p:nvPr>
        </p:nvSpPr>
        <p:spPr>
          <a:xfrm>
            <a:off x="1448001" y="2458615"/>
            <a:ext cx="6603900" cy="760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 sz="2000">
                <a:solidFill>
                  <a:schemeClr val="accent1"/>
                </a:solidFill>
              </a:rPr>
              <a:t>If you have any additional questions, please ask!</a:t>
            </a:r>
            <a:r>
              <a:rPr lang="en" sz="2000" b="1"/>
              <a:t>If </a:t>
            </a:r>
            <a:endParaRPr sz="2000" b="1"/>
          </a:p>
        </p:txBody>
      </p:sp>
      <p:sp>
        <p:nvSpPr>
          <p:cNvPr id="472" name="Google Shape;472;p62"/>
          <p:cNvSpPr txBox="1">
            <a:spLocks noGrp="1"/>
          </p:cNvSpPr>
          <p:nvPr>
            <p:ph type="title" idx="4294967295"/>
          </p:nvPr>
        </p:nvSpPr>
        <p:spPr>
          <a:xfrm>
            <a:off x="1881150" y="1464415"/>
            <a:ext cx="5381700" cy="994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4000"/>
              <a:buFont typeface="Montserrat SemiBold"/>
              <a:buNone/>
            </a:pPr>
            <a:r>
              <a:rPr lang="en" sz="4500" b="1">
                <a:solidFill>
                  <a:srgbClr val="E7005E"/>
                </a:solidFill>
                <a:latin typeface="Montserrat SemiBold"/>
                <a:ea typeface="Montserrat SemiBold"/>
                <a:cs typeface="Montserrat SemiBold"/>
                <a:sym typeface="Montserrat SemiBold"/>
              </a:rPr>
              <a:t>Thank you!</a:t>
            </a:r>
            <a:endParaRPr sz="4500">
              <a:solidFill>
                <a:srgbClr val="E7005E"/>
              </a:solidFill>
            </a:endParaRPr>
          </a:p>
        </p:txBody>
      </p:sp>
      <p:pic>
        <p:nvPicPr>
          <p:cNvPr id="473" name="Google Shape;473;p62"/>
          <p:cNvPicPr preferRelativeResize="0"/>
          <p:nvPr/>
        </p:nvPicPr>
        <p:blipFill rotWithShape="1">
          <a:blip r:embed="rId3">
            <a:alphaModFix/>
          </a:blip>
          <a:srcRect/>
          <a:stretch/>
        </p:blipFill>
        <p:spPr>
          <a:xfrm>
            <a:off x="3145259" y="3239700"/>
            <a:ext cx="2853482" cy="672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600"/>
              <a:buNone/>
            </a:pPr>
            <a:r>
              <a:rPr lang="en" dirty="0"/>
              <a:t>Introduction Generative AI</a:t>
            </a:r>
            <a:endParaRPr dirty="0"/>
          </a:p>
        </p:txBody>
      </p:sp>
      <p:sp>
        <p:nvSpPr>
          <p:cNvPr id="355" name="Google Shape;355;p51"/>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1400"/>
              <a:buNone/>
            </a:pPr>
            <a:r>
              <a:rPr lang="en"/>
              <a:t>Welcome! </a:t>
            </a:r>
            <a:endParaRPr/>
          </a:p>
        </p:txBody>
      </p:sp>
      <p:sp>
        <p:nvSpPr>
          <p:cNvPr id="356" name="Google Shape;356;p51"/>
          <p:cNvSpPr txBox="1">
            <a:spLocks noGrp="1"/>
          </p:cNvSpPr>
          <p:nvPr>
            <p:ph type="body" idx="4294967295"/>
          </p:nvPr>
        </p:nvSpPr>
        <p:spPr>
          <a:xfrm>
            <a:off x="1861350" y="37758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CA" b="1" dirty="0">
                <a:solidFill>
                  <a:schemeClr val="accent1"/>
                </a:solidFill>
              </a:rPr>
              <a:t>Morteza Zihayat</a:t>
            </a:r>
            <a:endParaRPr b="1" dirty="0">
              <a:solidFill>
                <a:schemeClr val="accent1"/>
              </a:solidFill>
            </a:endParaRPr>
          </a:p>
          <a:p>
            <a:pPr marL="0" lvl="0" indent="0" algn="l" rtl="0">
              <a:lnSpc>
                <a:spcPct val="90000"/>
              </a:lnSpc>
              <a:spcBef>
                <a:spcPts val="0"/>
              </a:spcBef>
              <a:spcAft>
                <a:spcPts val="0"/>
              </a:spcAft>
              <a:buClr>
                <a:schemeClr val="lt1"/>
              </a:buClr>
              <a:buSzPts val="1200"/>
              <a:buNone/>
            </a:pPr>
            <a:endParaRPr b="1" dirty="0">
              <a:solidFill>
                <a:schemeClr val="accent6"/>
              </a:solidFill>
            </a:endParaRPr>
          </a:p>
        </p:txBody>
      </p:sp>
      <p:sp>
        <p:nvSpPr>
          <p:cNvPr id="357" name="Google Shape;357;p51"/>
          <p:cNvSpPr txBox="1">
            <a:spLocks noGrp="1"/>
          </p:cNvSpPr>
          <p:nvPr>
            <p:ph type="body" idx="4294967295"/>
          </p:nvPr>
        </p:nvSpPr>
        <p:spPr>
          <a:xfrm>
            <a:off x="1861350" y="40503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 sz="1400"/>
              <a:t>Instructor, Pluralsight</a:t>
            </a:r>
            <a:endParaRPr sz="1400"/>
          </a:p>
          <a:p>
            <a:pPr marL="0" lvl="0" indent="0" algn="l" rtl="0">
              <a:lnSpc>
                <a:spcPct val="90000"/>
              </a:lnSpc>
              <a:spcBef>
                <a:spcPts val="0"/>
              </a:spcBef>
              <a:spcAft>
                <a:spcPts val="0"/>
              </a:spcAft>
              <a:buClr>
                <a:schemeClr val="lt1"/>
              </a:buClr>
              <a:buSzPts val="1200"/>
              <a:buNone/>
            </a:pPr>
            <a:endParaRPr sz="1400"/>
          </a:p>
        </p:txBody>
      </p:sp>
      <p:sp>
        <p:nvSpPr>
          <p:cNvPr id="358" name="Google Shape;358;p51"/>
          <p:cNvSpPr/>
          <p:nvPr/>
        </p:nvSpPr>
        <p:spPr>
          <a:xfrm>
            <a:off x="491125" y="3488225"/>
            <a:ext cx="1122000" cy="1109100"/>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 name="Google Shape;359;p51" descr="CTF_Display_AbstractIdeas_BL_Biometric_Reader.png"/>
          <p:cNvPicPr preferRelativeResize="0"/>
          <p:nvPr/>
        </p:nvPicPr>
        <p:blipFill rotWithShape="1">
          <a:blip r:embed="rId3">
            <a:alphaModFix/>
          </a:blip>
          <a:srcRect/>
          <a:stretch/>
        </p:blipFill>
        <p:spPr>
          <a:xfrm>
            <a:off x="491117" y="3481781"/>
            <a:ext cx="1122000" cy="112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body" idx="1"/>
          </p:nvPr>
        </p:nvSpPr>
        <p:spPr>
          <a:xfrm>
            <a:off x="5110842" y="1342525"/>
            <a:ext cx="4081284" cy="312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 dirty="0"/>
              <a:t>About Me: </a:t>
            </a:r>
            <a:endParaRPr dirty="0"/>
          </a:p>
          <a:p>
            <a:pPr marL="285750" lvl="0" indent="-285750" algn="l" rtl="0">
              <a:lnSpc>
                <a:spcPct val="90000"/>
              </a:lnSpc>
              <a:spcBef>
                <a:spcPts val="1000"/>
              </a:spcBef>
              <a:spcAft>
                <a:spcPts val="0"/>
              </a:spcAft>
              <a:buSzPts val="1800"/>
              <a:buChar char="•"/>
            </a:pPr>
            <a:r>
              <a:rPr lang="en-CA" sz="1400" dirty="0"/>
              <a:t>Associate Professor at TMU</a:t>
            </a:r>
            <a:endParaRPr dirty="0"/>
          </a:p>
          <a:p>
            <a:pPr marL="285750" lvl="0" indent="-285750" algn="l" rtl="0">
              <a:lnSpc>
                <a:spcPct val="90000"/>
              </a:lnSpc>
              <a:spcBef>
                <a:spcPts val="1000"/>
              </a:spcBef>
              <a:spcAft>
                <a:spcPts val="0"/>
              </a:spcAft>
              <a:buSzPts val="1800"/>
              <a:buChar char="•"/>
            </a:pPr>
            <a:r>
              <a:rPr lang="en-CA" sz="1400" dirty="0"/>
              <a:t>IBM Faculty Fellow</a:t>
            </a:r>
            <a:endParaRPr dirty="0"/>
          </a:p>
          <a:p>
            <a:pPr marL="285750" lvl="0" indent="-285750" algn="l" rtl="0">
              <a:lnSpc>
                <a:spcPct val="90000"/>
              </a:lnSpc>
              <a:spcBef>
                <a:spcPts val="1000"/>
              </a:spcBef>
              <a:spcAft>
                <a:spcPts val="0"/>
              </a:spcAft>
              <a:buSzPts val="1800"/>
              <a:buChar char="•"/>
            </a:pPr>
            <a:r>
              <a:rPr lang="en-CA" sz="1400" dirty="0"/>
              <a:t>Teaching</a:t>
            </a:r>
          </a:p>
          <a:p>
            <a:pPr marL="742950" lvl="1" indent="-285750">
              <a:spcBef>
                <a:spcPts val="1000"/>
              </a:spcBef>
              <a:buSzPts val="1800"/>
              <a:buChar char="•"/>
            </a:pPr>
            <a:r>
              <a:rPr lang="en-CA" dirty="0"/>
              <a:t>AI, Data Science, Machine Learning in business</a:t>
            </a:r>
            <a:endParaRPr dirty="0"/>
          </a:p>
          <a:p>
            <a:pPr marL="285750" lvl="0" indent="-285750" algn="l" rtl="0">
              <a:lnSpc>
                <a:spcPct val="90000"/>
              </a:lnSpc>
              <a:spcBef>
                <a:spcPts val="1000"/>
              </a:spcBef>
              <a:spcAft>
                <a:spcPts val="0"/>
              </a:spcAft>
              <a:buSzPts val="1800"/>
              <a:buChar char="•"/>
            </a:pPr>
            <a:r>
              <a:rPr lang="en-CA" sz="1400" dirty="0"/>
              <a:t>Research</a:t>
            </a:r>
          </a:p>
          <a:p>
            <a:pPr marL="742950" lvl="1" indent="-285750">
              <a:spcBef>
                <a:spcPts val="1000"/>
              </a:spcBef>
              <a:buSzPts val="1800"/>
              <a:buChar char="•"/>
            </a:pPr>
            <a:r>
              <a:rPr lang="en-CA" dirty="0"/>
              <a:t>Fair Machine Learning</a:t>
            </a:r>
          </a:p>
          <a:p>
            <a:pPr marL="742950" lvl="1" indent="-285750">
              <a:spcBef>
                <a:spcPts val="1000"/>
              </a:spcBef>
              <a:buSzPts val="1800"/>
              <a:buChar char="•"/>
            </a:pPr>
            <a:r>
              <a:rPr lang="en-CA" dirty="0"/>
              <a:t>Decentralized AI</a:t>
            </a:r>
          </a:p>
          <a:p>
            <a:pPr marL="742950" lvl="1" indent="-285750">
              <a:spcBef>
                <a:spcPts val="1000"/>
              </a:spcBef>
              <a:buSzPts val="1800"/>
              <a:buChar char="•"/>
            </a:pPr>
            <a:r>
              <a:rPr lang="en-CA" dirty="0"/>
              <a:t>Secure AI Infrastructure</a:t>
            </a:r>
            <a:endParaRPr sz="1400" dirty="0"/>
          </a:p>
        </p:txBody>
      </p:sp>
      <p:pic>
        <p:nvPicPr>
          <p:cNvPr id="365" name="Google Shape;365;p52"/>
          <p:cNvPicPr preferRelativeResize="0"/>
          <p:nvPr/>
        </p:nvPicPr>
        <p:blipFill rotWithShape="1">
          <a:blip r:embed="rId3">
            <a:alphaModFix/>
          </a:blip>
          <a:srcRect/>
          <a:stretch/>
        </p:blipFill>
        <p:spPr>
          <a:xfrm rot="300002">
            <a:off x="433948" y="-553261"/>
            <a:ext cx="4697753" cy="5026313"/>
          </a:xfrm>
          <a:prstGeom prst="rect">
            <a:avLst/>
          </a:prstGeom>
          <a:noFill/>
          <a:ln>
            <a:noFill/>
          </a:ln>
        </p:spPr>
      </p:pic>
      <p:sp>
        <p:nvSpPr>
          <p:cNvPr id="366" name="Google Shape;366;p52"/>
          <p:cNvSpPr txBox="1">
            <a:spLocks noGrp="1"/>
          </p:cNvSpPr>
          <p:nvPr>
            <p:ph type="title"/>
          </p:nvPr>
        </p:nvSpPr>
        <p:spPr>
          <a:xfrm rot="332003">
            <a:off x="876939" y="2924760"/>
            <a:ext cx="3384873" cy="8308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2500"/>
              <a:buNone/>
            </a:pPr>
            <a:r>
              <a:rPr lang="en" dirty="0"/>
              <a:t>Morteza Zihayat (he/him)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3"/>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 sz="1600" b="1" dirty="0">
                <a:solidFill>
                  <a:schemeClr val="accent1"/>
                </a:solidFill>
              </a:rPr>
              <a:t>This course assumes you</a:t>
            </a:r>
            <a:endParaRPr dirty="0"/>
          </a:p>
          <a:p>
            <a:pPr marL="285750" lvl="0" indent="-285750" algn="l" rtl="0">
              <a:lnSpc>
                <a:spcPct val="90000"/>
              </a:lnSpc>
              <a:spcBef>
                <a:spcPts val="1000"/>
              </a:spcBef>
              <a:spcAft>
                <a:spcPts val="0"/>
              </a:spcAft>
              <a:buSzPts val="1800"/>
              <a:buChar char="•"/>
            </a:pPr>
            <a:r>
              <a:rPr lang="en-CA" sz="1600" dirty="0"/>
              <a:t>Python Programming: Participants should have a solid understanding of Python programming, </a:t>
            </a:r>
          </a:p>
          <a:p>
            <a:pPr marL="742950" lvl="1" indent="-285750">
              <a:spcBef>
                <a:spcPts val="1000"/>
              </a:spcBef>
              <a:buSzPts val="1800"/>
              <a:buChar char="•"/>
            </a:pPr>
            <a:r>
              <a:rPr lang="en-CA" sz="1400" dirty="0"/>
              <a:t>Libraries commonly used in data analysis, such as NumPy, Pandas, and scikit-learn.</a:t>
            </a:r>
          </a:p>
          <a:p>
            <a:pPr marL="285750" lvl="0" indent="-285750" algn="l" rtl="0">
              <a:lnSpc>
                <a:spcPct val="90000"/>
              </a:lnSpc>
              <a:spcBef>
                <a:spcPts val="1000"/>
              </a:spcBef>
              <a:spcAft>
                <a:spcPts val="0"/>
              </a:spcAft>
              <a:buSzPts val="1800"/>
              <a:buChar char="•"/>
            </a:pPr>
            <a:r>
              <a:rPr lang="en-CA" sz="1600" dirty="0"/>
              <a:t>Data Analysis and Machine Learning: </a:t>
            </a:r>
          </a:p>
          <a:p>
            <a:pPr marL="742950" lvl="1" indent="-285750">
              <a:spcBef>
                <a:spcPts val="1000"/>
              </a:spcBef>
              <a:buSzPts val="1800"/>
              <a:buChar char="•"/>
            </a:pPr>
            <a:r>
              <a:rPr lang="en-CA" sz="1400" dirty="0"/>
              <a:t>Familiarity with data analysis concepts, and machine learning algorithms is essential.</a:t>
            </a:r>
          </a:p>
          <a:p>
            <a:pPr marL="285750" lvl="0" indent="-285750" algn="l" rtl="0">
              <a:lnSpc>
                <a:spcPct val="90000"/>
              </a:lnSpc>
              <a:spcBef>
                <a:spcPts val="1000"/>
              </a:spcBef>
              <a:spcAft>
                <a:spcPts val="0"/>
              </a:spcAft>
              <a:buSzPts val="1800"/>
              <a:buChar char="•"/>
            </a:pPr>
            <a:r>
              <a:rPr lang="en-CA" sz="1600" dirty="0"/>
              <a:t>Deep Learning Basics: </a:t>
            </a:r>
          </a:p>
          <a:p>
            <a:pPr marL="742950" lvl="1" indent="-285750">
              <a:spcBef>
                <a:spcPts val="1000"/>
              </a:spcBef>
              <a:buSzPts val="1800"/>
              <a:buChar char="•"/>
            </a:pPr>
            <a:r>
              <a:rPr lang="en-CA" sz="1400" dirty="0"/>
              <a:t>Basic knowledge of deep learning concepts is recommended.</a:t>
            </a:r>
          </a:p>
        </p:txBody>
      </p:sp>
      <p:sp>
        <p:nvSpPr>
          <p:cNvPr id="372" name="Google Shape;372;p53"/>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
              <a:t>Prerequisites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4"/>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1000"/>
              </a:spcBef>
              <a:spcAft>
                <a:spcPts val="0"/>
              </a:spcAft>
              <a:buSzPts val="1800"/>
              <a:buChar char="•"/>
            </a:pPr>
            <a:r>
              <a:rPr lang="en" dirty="0"/>
              <a:t>To enhance your understanding of current trends! </a:t>
            </a:r>
          </a:p>
          <a:p>
            <a:pPr marL="285750" lvl="0" indent="-285750" algn="l" rtl="0">
              <a:lnSpc>
                <a:spcPct val="90000"/>
              </a:lnSpc>
              <a:spcBef>
                <a:spcPts val="1000"/>
              </a:spcBef>
              <a:spcAft>
                <a:spcPts val="0"/>
              </a:spcAft>
              <a:buSzPts val="1800"/>
              <a:buChar char="•"/>
            </a:pPr>
            <a:r>
              <a:rPr lang="en" dirty="0"/>
              <a:t>In order to create an entrée in the world of Generative AI</a:t>
            </a:r>
          </a:p>
          <a:p>
            <a:pPr marL="285750" lvl="0" indent="-285750" algn="l" rtl="0">
              <a:lnSpc>
                <a:spcPct val="90000"/>
              </a:lnSpc>
              <a:spcBef>
                <a:spcPts val="1000"/>
              </a:spcBef>
              <a:spcAft>
                <a:spcPts val="0"/>
              </a:spcAft>
              <a:buSzPts val="1800"/>
              <a:buChar char="•"/>
            </a:pPr>
            <a:r>
              <a:rPr lang="en" dirty="0"/>
              <a:t>Have more fund</a:t>
            </a:r>
            <a:r>
              <a:rPr lang="en-CA" dirty="0"/>
              <a:t>a</a:t>
            </a:r>
            <a:r>
              <a:rPr lang="en" dirty="0"/>
              <a:t>mental understanding of key technologies and applications </a:t>
            </a:r>
            <a:r>
              <a:rPr lang="en"/>
              <a:t>of Generative AI</a:t>
            </a:r>
            <a:endParaRPr dirty="0"/>
          </a:p>
        </p:txBody>
      </p:sp>
      <p:sp>
        <p:nvSpPr>
          <p:cNvPr id="378" name="Google Shape;378;p54"/>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
              <a:t>Why study this subject?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We teach over 400 technology topics.</a:t>
            </a:r>
            <a:endParaRPr/>
          </a:p>
        </p:txBody>
      </p:sp>
      <p:grpSp>
        <p:nvGrpSpPr>
          <p:cNvPr id="384" name="Google Shape;384;p55"/>
          <p:cNvGrpSpPr/>
          <p:nvPr/>
        </p:nvGrpSpPr>
        <p:grpSpPr>
          <a:xfrm>
            <a:off x="298587" y="3522831"/>
            <a:ext cx="8321882" cy="492162"/>
            <a:chOff x="350200" y="3529244"/>
            <a:chExt cx="8321882" cy="492162"/>
          </a:xfrm>
        </p:grpSpPr>
        <p:pic>
          <p:nvPicPr>
            <p:cNvPr id="385" name="Google Shape;385;p5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386" name="Google Shape;386;p5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387" name="Google Shape;387;p5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388" name="Google Shape;388;p5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389" name="Google Shape;389;p5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390" name="Google Shape;390;p5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391" name="Google Shape;391;p5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392" name="Google Shape;392;p55"/>
          <p:cNvGrpSpPr/>
          <p:nvPr/>
        </p:nvGrpSpPr>
        <p:grpSpPr>
          <a:xfrm>
            <a:off x="350362" y="1243520"/>
            <a:ext cx="8160331" cy="461249"/>
            <a:chOff x="586591" y="1357863"/>
            <a:chExt cx="8160331" cy="461249"/>
          </a:xfrm>
        </p:grpSpPr>
        <p:pic>
          <p:nvPicPr>
            <p:cNvPr id="393" name="Google Shape;393;p5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394" name="Google Shape;394;p5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395" name="Google Shape;395;p5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396" name="Google Shape;396;p5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397" name="Google Shape;397;p5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398" name="Google Shape;398;p5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399" name="Google Shape;399;p5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400" name="Google Shape;400;p5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401" name="Google Shape;401;p55"/>
          <p:cNvGrpSpPr/>
          <p:nvPr/>
        </p:nvGrpSpPr>
        <p:grpSpPr>
          <a:xfrm>
            <a:off x="396127" y="1982326"/>
            <a:ext cx="8190149" cy="514761"/>
            <a:chOff x="556773" y="2048915"/>
            <a:chExt cx="8190149" cy="514761"/>
          </a:xfrm>
        </p:grpSpPr>
        <p:pic>
          <p:nvPicPr>
            <p:cNvPr id="402" name="Google Shape;402;p5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403" name="Google Shape;403;p5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404" name="Google Shape;404;p5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405" name="Google Shape;405;p5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406" name="Google Shape;406;p5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407" name="Google Shape;407;p5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408" name="Google Shape;408;p5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409" name="Google Shape;409;p5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410" name="Google Shape;410;p55"/>
          <p:cNvGrpSpPr/>
          <p:nvPr/>
        </p:nvGrpSpPr>
        <p:grpSpPr>
          <a:xfrm>
            <a:off x="396127" y="2716641"/>
            <a:ext cx="8224342" cy="665684"/>
            <a:chOff x="556774" y="2749417"/>
            <a:chExt cx="8224342" cy="665684"/>
          </a:xfrm>
        </p:grpSpPr>
        <p:pic>
          <p:nvPicPr>
            <p:cNvPr id="411" name="Google Shape;411;p5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412" name="Google Shape;412;p5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413" name="Google Shape;413;p5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414" name="Google Shape;414;p5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415" name="Google Shape;415;p5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416" name="Google Shape;416;p5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417" name="Google Shape;417;p5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418" name="Google Shape;418;p5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419" name="Google Shape;419;p55"/>
          <p:cNvGrpSpPr/>
          <p:nvPr/>
        </p:nvGrpSpPr>
        <p:grpSpPr>
          <a:xfrm>
            <a:off x="350362" y="4329533"/>
            <a:ext cx="8132228" cy="457201"/>
            <a:chOff x="602493" y="4402115"/>
            <a:chExt cx="8132228" cy="457201"/>
          </a:xfrm>
        </p:grpSpPr>
        <p:pic>
          <p:nvPicPr>
            <p:cNvPr id="420" name="Google Shape;420;p5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421" name="Google Shape;421;p5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422" name="Google Shape;422;p5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423" name="Google Shape;423;p5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424" name="Google Shape;424;p5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425" name="Google Shape;425;p5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426" name="Google Shape;426;p5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427" name="Google Shape;427;p5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500"/>
              <a:buFont typeface="Montserrat ExtraBold"/>
              <a:buNone/>
            </a:pPr>
            <a:r>
              <a:rPr lang="en"/>
              <a:t>You experience our impact on a daily basis!</a:t>
            </a:r>
            <a:endParaRPr/>
          </a:p>
        </p:txBody>
      </p:sp>
      <p:pic>
        <p:nvPicPr>
          <p:cNvPr id="433" name="Google Shape;433;p56"/>
          <p:cNvPicPr preferRelativeResize="0"/>
          <p:nvPr/>
        </p:nvPicPr>
        <p:blipFill rotWithShape="1">
          <a:blip r:embed="rId3">
            <a:alphaModFix/>
          </a:blip>
          <a:srcRect t="159" b="159"/>
          <a:stretch/>
        </p:blipFill>
        <p:spPr>
          <a:xfrm>
            <a:off x="2906096" y="2442290"/>
            <a:ext cx="3399588" cy="2258625"/>
          </a:xfrm>
          <a:prstGeom prst="rect">
            <a:avLst/>
          </a:prstGeom>
          <a:noFill/>
          <a:ln>
            <a:noFill/>
          </a:ln>
          <a:effectLst>
            <a:outerShdw blurRad="171450" dist="85725" dir="1200000" algn="bl" rotWithShape="0">
              <a:srgbClr val="000000">
                <a:alpha val="20000"/>
              </a:srgbClr>
            </a:outerShdw>
          </a:effectLst>
        </p:spPr>
      </p:pic>
      <p:pic>
        <p:nvPicPr>
          <p:cNvPr id="434" name="Google Shape;434;p56"/>
          <p:cNvPicPr preferRelativeResize="0"/>
          <p:nvPr/>
        </p:nvPicPr>
        <p:blipFill rotWithShape="1">
          <a:blip r:embed="rId4">
            <a:alphaModFix/>
          </a:blip>
          <a:srcRect/>
          <a:stretch/>
        </p:blipFill>
        <p:spPr>
          <a:xfrm>
            <a:off x="426664" y="1191513"/>
            <a:ext cx="3237473" cy="2157799"/>
          </a:xfrm>
          <a:prstGeom prst="rect">
            <a:avLst/>
          </a:prstGeom>
          <a:noFill/>
          <a:ln>
            <a:noFill/>
          </a:ln>
          <a:effectLst>
            <a:outerShdw blurRad="171450" dist="85725" dir="1200000" algn="bl" rotWithShape="0">
              <a:srgbClr val="000000">
                <a:alpha val="20000"/>
              </a:srgbClr>
            </a:outerShdw>
          </a:effectLst>
        </p:spPr>
      </p:pic>
      <p:pic>
        <p:nvPicPr>
          <p:cNvPr id="435" name="Google Shape;435;p56"/>
          <p:cNvPicPr preferRelativeResize="0"/>
          <p:nvPr/>
        </p:nvPicPr>
        <p:blipFill rotWithShape="1">
          <a:blip r:embed="rId5">
            <a:alphaModFix/>
          </a:blip>
          <a:srcRect/>
          <a:stretch/>
        </p:blipFill>
        <p:spPr>
          <a:xfrm>
            <a:off x="5301710" y="994354"/>
            <a:ext cx="3065928" cy="2046430"/>
          </a:xfrm>
          <a:prstGeom prst="rect">
            <a:avLst/>
          </a:prstGeom>
          <a:noFill/>
          <a:ln>
            <a:noFill/>
          </a:ln>
          <a:effectLst>
            <a:outerShdw blurRad="171450" dist="85725" dir="1200000" algn="bl" rotWithShape="0">
              <a:srgbClr val="000000">
                <a:alpha val="2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7"/>
          <p:cNvSpPr txBox="1">
            <a:spLocks noGrp="1"/>
          </p:cNvSpPr>
          <p:nvPr>
            <p:ph type="body" idx="1"/>
          </p:nvPr>
        </p:nvSpPr>
        <p:spPr>
          <a:xfrm>
            <a:off x="913199" y="1342525"/>
            <a:ext cx="7768741"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 b="1">
                <a:solidFill>
                  <a:srgbClr val="E7005E"/>
                </a:solidFill>
              </a:rPr>
              <a:t>I will..</a:t>
            </a:r>
            <a:endParaRPr>
              <a:solidFill>
                <a:srgbClr val="E7005E"/>
              </a:solidFill>
            </a:endParaRPr>
          </a:p>
          <a:p>
            <a:pPr marL="457200" lvl="0" indent="-342900" algn="l" rtl="0">
              <a:lnSpc>
                <a:spcPct val="90000"/>
              </a:lnSpc>
              <a:spcBef>
                <a:spcPts val="1000"/>
              </a:spcBef>
              <a:spcAft>
                <a:spcPts val="0"/>
              </a:spcAft>
              <a:buClr>
                <a:schemeClr val="dk2"/>
              </a:buClr>
              <a:buSzPts val="1800"/>
              <a:buChar char="•"/>
            </a:pPr>
            <a:r>
              <a:rPr lang="en"/>
              <a:t>Make this course interactive</a:t>
            </a:r>
            <a:endParaRPr/>
          </a:p>
          <a:p>
            <a:pPr marL="457200" lvl="0" indent="-342900" algn="l" rtl="0">
              <a:lnSpc>
                <a:spcPct val="90000"/>
              </a:lnSpc>
              <a:spcBef>
                <a:spcPts val="1000"/>
              </a:spcBef>
              <a:spcAft>
                <a:spcPts val="0"/>
              </a:spcAft>
              <a:buClr>
                <a:schemeClr val="dk2"/>
              </a:buClr>
              <a:buSzPts val="1800"/>
              <a:buChar char="•"/>
            </a:pPr>
            <a:r>
              <a:rPr lang="en"/>
              <a:t>Ask you questions</a:t>
            </a:r>
            <a:endParaRPr/>
          </a:p>
          <a:p>
            <a:pPr marL="457200" lvl="0" indent="-342900" algn="l" rtl="0">
              <a:lnSpc>
                <a:spcPct val="90000"/>
              </a:lnSpc>
              <a:spcBef>
                <a:spcPts val="1000"/>
              </a:spcBef>
              <a:spcAft>
                <a:spcPts val="0"/>
              </a:spcAft>
              <a:buClr>
                <a:schemeClr val="dk2"/>
              </a:buClr>
              <a:buSzPts val="1800"/>
              <a:buChar char="•"/>
            </a:pPr>
            <a:r>
              <a:rPr lang="en"/>
              <a:t>Ensure everyone can speak</a:t>
            </a:r>
            <a:endParaRPr/>
          </a:p>
          <a:p>
            <a:pPr marL="457200" lvl="0" indent="-342900" algn="l" rtl="0">
              <a:lnSpc>
                <a:spcPct val="90000"/>
              </a:lnSpc>
              <a:spcBef>
                <a:spcPts val="1000"/>
              </a:spcBef>
              <a:spcAft>
                <a:spcPts val="0"/>
              </a:spcAft>
              <a:buClr>
                <a:schemeClr val="dk2"/>
              </a:buClr>
              <a:buSzPts val="1800"/>
              <a:buChar char="•"/>
            </a:pPr>
            <a:r>
              <a:rPr lang="en"/>
              <a:t>Create an inclusive learning environment</a:t>
            </a:r>
            <a:endParaRPr/>
          </a:p>
          <a:p>
            <a:pPr marL="457200" lvl="0" indent="-342900" algn="l" rtl="0">
              <a:lnSpc>
                <a:spcPct val="90000"/>
              </a:lnSpc>
              <a:spcBef>
                <a:spcPts val="1000"/>
              </a:spcBef>
              <a:spcAft>
                <a:spcPts val="0"/>
              </a:spcAft>
              <a:buClr>
                <a:schemeClr val="dk2"/>
              </a:buClr>
              <a:buSzPts val="1800"/>
              <a:buChar char="•"/>
            </a:pPr>
            <a:r>
              <a:rPr lang="en"/>
              <a:t>Use an on-screen timer for breaks</a:t>
            </a:r>
            <a:endParaRPr/>
          </a:p>
          <a:p>
            <a:pPr marL="457200" lvl="0" indent="-228600" algn="l" rtl="0">
              <a:lnSpc>
                <a:spcPct val="90000"/>
              </a:lnSpc>
              <a:spcBef>
                <a:spcPts val="1000"/>
              </a:spcBef>
              <a:spcAft>
                <a:spcPts val="0"/>
              </a:spcAft>
              <a:buClr>
                <a:schemeClr val="dk2"/>
              </a:buClr>
              <a:buSzPts val="1800"/>
              <a:buNone/>
            </a:pPr>
            <a:endParaRPr/>
          </a:p>
          <a:p>
            <a:pPr marL="114300" lvl="0" indent="0" algn="l" rtl="0">
              <a:lnSpc>
                <a:spcPct val="90000"/>
              </a:lnSpc>
              <a:spcBef>
                <a:spcPts val="1000"/>
              </a:spcBef>
              <a:spcAft>
                <a:spcPts val="0"/>
              </a:spcAft>
              <a:buSzPts val="1800"/>
              <a:buNone/>
            </a:pPr>
            <a:r>
              <a:rPr lang="en" b="1">
                <a:solidFill>
                  <a:srgbClr val="E7005E"/>
                </a:solidFill>
              </a:rPr>
              <a:t>…also, if you have an accessibility need, please let me know!</a:t>
            </a:r>
            <a:endParaRPr>
              <a:solidFill>
                <a:srgbClr val="E7005E"/>
              </a:solidFill>
            </a:endParaRPr>
          </a:p>
        </p:txBody>
      </p:sp>
      <p:sp>
        <p:nvSpPr>
          <p:cNvPr id="441" name="Google Shape;441;p5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My pledge to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8"/>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 b="1" dirty="0">
                <a:solidFill>
                  <a:srgbClr val="E7005E"/>
                </a:solidFill>
              </a:rPr>
              <a:t>At the end of this course, you will be able to:</a:t>
            </a:r>
            <a:endParaRPr dirty="0">
              <a:solidFill>
                <a:srgbClr val="E7005E"/>
              </a:solidFill>
            </a:endParaRPr>
          </a:p>
          <a:p>
            <a:pPr marL="457200" lvl="0" indent="-342900" algn="l" rtl="0">
              <a:lnSpc>
                <a:spcPct val="90000"/>
              </a:lnSpc>
              <a:spcBef>
                <a:spcPts val="1000"/>
              </a:spcBef>
              <a:spcAft>
                <a:spcPts val="0"/>
              </a:spcAft>
              <a:buClr>
                <a:schemeClr val="dk2"/>
              </a:buClr>
              <a:buSzPts val="1800"/>
              <a:buChar char="•"/>
            </a:pPr>
            <a:r>
              <a:rPr lang="en-CA" dirty="0"/>
              <a:t>Build your own generative model</a:t>
            </a:r>
            <a:endParaRPr dirty="0"/>
          </a:p>
          <a:p>
            <a:pPr marL="457200" lvl="0" indent="-342900" algn="l" rtl="0">
              <a:lnSpc>
                <a:spcPct val="90000"/>
              </a:lnSpc>
              <a:spcBef>
                <a:spcPts val="1000"/>
              </a:spcBef>
              <a:spcAft>
                <a:spcPts val="0"/>
              </a:spcAft>
              <a:buClr>
                <a:schemeClr val="dk2"/>
              </a:buClr>
              <a:buSzPts val="1800"/>
              <a:buChar char="•"/>
            </a:pPr>
            <a:r>
              <a:rPr lang="en-CA" dirty="0"/>
              <a:t>Discuss the foundation of generative AI and its applications</a:t>
            </a:r>
            <a:endParaRPr dirty="0"/>
          </a:p>
          <a:p>
            <a:pPr marL="457200" lvl="0" indent="-342900" algn="l" rtl="0">
              <a:lnSpc>
                <a:spcPct val="90000"/>
              </a:lnSpc>
              <a:spcBef>
                <a:spcPts val="1000"/>
              </a:spcBef>
              <a:spcAft>
                <a:spcPts val="0"/>
              </a:spcAft>
              <a:buClr>
                <a:schemeClr val="dk2"/>
              </a:buClr>
              <a:buSzPts val="1800"/>
              <a:buChar char="•"/>
            </a:pPr>
            <a:r>
              <a:rPr lang="en" dirty="0"/>
              <a:t>Work with open source models out there</a:t>
            </a:r>
            <a:endParaRPr dirty="0"/>
          </a:p>
        </p:txBody>
      </p:sp>
      <p:sp>
        <p:nvSpPr>
          <p:cNvPr id="447" name="Google Shape;447;p5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Objectives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1170</Words>
  <Application>Microsoft Macintosh PowerPoint</Application>
  <PresentationFormat>On-screen Show (16:9)</PresentationFormat>
  <Paragraphs>111</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Montserrat Medium</vt:lpstr>
      <vt:lpstr>Arial</vt:lpstr>
      <vt:lpstr>Montserrat ExtraBold</vt:lpstr>
      <vt:lpstr>Calibri</vt:lpstr>
      <vt:lpstr>Montserrat</vt:lpstr>
      <vt:lpstr>Montserrat SemiBold</vt:lpstr>
      <vt:lpstr>Simple Light</vt:lpstr>
      <vt:lpstr>PowerPoint Presentation</vt:lpstr>
      <vt:lpstr>Introduction Generative AI</vt:lpstr>
      <vt:lpstr>Morteza Zihayat (he/him)</vt:lpstr>
      <vt:lpstr>Prerequisites</vt:lpstr>
      <vt:lpstr>Why study this subject?</vt:lpstr>
      <vt:lpstr>We teach over 400 technology topics.</vt:lpstr>
      <vt:lpstr>You experience our impact on a daily basis!</vt:lpstr>
      <vt:lpstr>My pledge to you:</vt:lpstr>
      <vt:lpstr>Objectives</vt:lpstr>
      <vt:lpstr>PowerPoint Presentation</vt:lpstr>
      <vt:lpstr>How we’re going to work together</vt:lpstr>
      <vt:lpstr>Student Instructions</vt:lpstr>
      <vt:lpstr>Set up the environment</vt:lpstr>
      <vt:lpstr>If you have any additional questions, please ask!If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Morteza Zihayat Kermani</cp:lastModifiedBy>
  <cp:revision>6</cp:revision>
  <dcterms:modified xsi:type="dcterms:W3CDTF">2023-10-02T13:39:06Z</dcterms:modified>
</cp:coreProperties>
</file>